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A36C70-E117-41EA-922B-E4636069DF1F}">
          <p14:sldIdLst>
            <p14:sldId id="256"/>
            <p14:sldId id="257"/>
            <p14:sldId id="258"/>
            <p14:sldId id="259"/>
            <p14:sldId id="267"/>
            <p14:sldId id="260"/>
            <p14:sldId id="261"/>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30456-231A-4D8E-9207-8A7AECF84EFB}" type="datetimeFigureOut">
              <a:rPr lang="en-US" smtClean="0"/>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5FE1B-6BCB-4196-BE33-6E8C349DA757}" type="slidenum">
              <a:rPr lang="en-US" smtClean="0"/>
              <a:pPr/>
              <a:t>‹#›</a:t>
            </a:fld>
            <a:endParaRPr lang="en-US"/>
          </a:p>
        </p:txBody>
      </p:sp>
    </p:spTree>
    <p:extLst>
      <p:ext uri="{BB962C8B-B14F-4D97-AF65-F5344CB8AC3E}">
        <p14:creationId xmlns:p14="http://schemas.microsoft.com/office/powerpoint/2010/main" val="180333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E5FE1B-6BCB-4196-BE33-6E8C349DA757}" type="slidenum">
              <a:rPr lang="en-US" smtClean="0"/>
              <a:pPr/>
              <a:t>1</a:t>
            </a:fld>
            <a:endParaRPr lang="en-US"/>
          </a:p>
        </p:txBody>
      </p:sp>
    </p:spTree>
    <p:extLst>
      <p:ext uri="{BB962C8B-B14F-4D97-AF65-F5344CB8AC3E}">
        <p14:creationId xmlns:p14="http://schemas.microsoft.com/office/powerpoint/2010/main" val="236222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ax.ny.gov/pdf/publications/orpts/veterans.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tax.ny.gov/pdf/current_forms/orpts/rp458a_fill_in.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ax.ny.gov/research/property/assess/manuals/vol4/pt2/sec4_06/sec485_b.htm"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tax.ny.gov/pdf/current_forms/orpts/rp485b_fill_in.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omersetassessor@roadrunner.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tax.ny.gov/forms/orpts/exemption.htm"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ax.ny.gov/pit/property/star13/"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ax.ny.gov/pdf/publications/orpts/star.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tax.ny.gov/pdf/current_forms/orpts/rp425_fill_in.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ax.ny.gov/pdf/publications/orpts/star.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tax.ny.gov/pdf/current_forms/orpts/rp425ivp_fill_in.pdf" TargetMode="External"/><Relationship Id="rId5" Type="http://schemas.openxmlformats.org/officeDocument/2006/relationships/hyperlink" Target="http://www.tax.ny.gov/pdf/current_forms/orpts/rp425rnw_fill_in.pdf" TargetMode="External"/><Relationship Id="rId4" Type="http://schemas.openxmlformats.org/officeDocument/2006/relationships/hyperlink" Target="http://www.tax.ny.gov/pdf/current_forms/orpts/rp425_fill_in.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ax.ny.gov/pdf/publications/orpts/senior.pd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tax.ny.gov/pdf/current_forms/orpts/rp467rnw_fill_in.pdf" TargetMode="External"/><Relationship Id="rId4" Type="http://schemas.openxmlformats.org/officeDocument/2006/relationships/hyperlink" Target="http://www.tax.ny.gov/pdf/current_forms/orpts/rp467_fill_in.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ax.ny.gov/research/property/assess/valuation/ag_overview.htm"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tax.ny.gov/pdf/current_forms/orpts/rp305r_fill_in.pdf" TargetMode="External"/><Relationship Id="rId4" Type="http://schemas.openxmlformats.org/officeDocument/2006/relationships/hyperlink" Target="http://www.tax.ny.gov/pdf/current_forms/orpts/rp305_fill_in.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ax.ny.gov/pdf/publications/orpts/farmbuilding.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tax.ny.gov/pdf/current_forms/orpts/rp483_fill_i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3600"/>
            <a:ext cx="3581400" cy="1470025"/>
          </a:xfrm>
        </p:spPr>
        <p:txBody>
          <a:bodyPr/>
          <a:lstStyle/>
          <a:p>
            <a:r>
              <a:rPr lang="en-US" b="1" dirty="0" smtClean="0"/>
              <a:t>Property Tax </a:t>
            </a:r>
            <a:br>
              <a:rPr lang="en-US" b="1" dirty="0" smtClean="0"/>
            </a:br>
            <a:r>
              <a:rPr lang="en-US" b="1" dirty="0" smtClean="0"/>
              <a:t>Exemptions</a:t>
            </a:r>
            <a:endParaRPr lang="en-US" b="1" dirty="0"/>
          </a:p>
        </p:txBody>
      </p:sp>
      <p:sp>
        <p:nvSpPr>
          <p:cNvPr id="3" name="Subtitle 2"/>
          <p:cNvSpPr>
            <a:spLocks noGrp="1"/>
          </p:cNvSpPr>
          <p:nvPr>
            <p:ph type="subTitle" idx="1"/>
          </p:nvPr>
        </p:nvSpPr>
        <p:spPr>
          <a:xfrm>
            <a:off x="4876800" y="2362200"/>
            <a:ext cx="4267200" cy="1219200"/>
          </a:xfrm>
        </p:spPr>
        <p:txBody>
          <a:bodyPr>
            <a:normAutofit/>
          </a:bodyPr>
          <a:lstStyle/>
          <a:p>
            <a:r>
              <a:rPr lang="en-US" sz="2800" b="1" i="1" dirty="0" smtClean="0">
                <a:solidFill>
                  <a:schemeClr val="tx1"/>
                </a:solidFill>
              </a:rPr>
              <a:t>A Brief Discussion on</a:t>
            </a:r>
          </a:p>
          <a:p>
            <a:r>
              <a:rPr lang="en-US" sz="2800" b="1" i="1" dirty="0">
                <a:solidFill>
                  <a:schemeClr val="tx1"/>
                </a:solidFill>
              </a:rPr>
              <a:t>Benefits </a:t>
            </a:r>
            <a:r>
              <a:rPr lang="en-US" sz="2800" b="1" i="1" dirty="0" smtClean="0">
                <a:solidFill>
                  <a:schemeClr val="tx1"/>
                </a:solidFill>
              </a:rPr>
              <a:t>&amp; Qualifications</a:t>
            </a:r>
            <a:endParaRPr lang="en-US" sz="2800" b="1" i="1" dirty="0">
              <a:solidFill>
                <a:schemeClr val="tx1"/>
              </a:solidFill>
            </a:endParaRPr>
          </a:p>
        </p:txBody>
      </p:sp>
    </p:spTree>
    <p:extLst>
      <p:ext uri="{BB962C8B-B14F-4D97-AF65-F5344CB8AC3E}">
        <p14:creationId xmlns:p14="http://schemas.microsoft.com/office/powerpoint/2010/main" val="275213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2000" b="-2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p:txBody>
          <a:bodyPr>
            <a:normAutofit/>
          </a:bodyPr>
          <a:lstStyle/>
          <a:p>
            <a:r>
              <a:rPr lang="en-US" u="sng" dirty="0" smtClean="0"/>
              <a:t>Exemption Profiles</a:t>
            </a:r>
            <a:endParaRPr lang="en-US" u="sng" dirty="0"/>
          </a:p>
        </p:txBody>
      </p:sp>
      <p:sp>
        <p:nvSpPr>
          <p:cNvPr id="6" name="Content Placeholder 5"/>
          <p:cNvSpPr>
            <a:spLocks noGrp="1"/>
          </p:cNvSpPr>
          <p:nvPr>
            <p:ph idx="1"/>
          </p:nvPr>
        </p:nvSpPr>
        <p:spPr>
          <a:xfrm>
            <a:off x="457200" y="1524001"/>
            <a:ext cx="8229600" cy="2667000"/>
          </a:xfrm>
        </p:spPr>
        <p:txBody>
          <a:bodyPr>
            <a:normAutofit fontScale="92500" lnSpcReduction="20000"/>
          </a:bodyPr>
          <a:lstStyle/>
          <a:p>
            <a:pPr marL="0" indent="0">
              <a:buNone/>
            </a:pPr>
            <a:r>
              <a:rPr lang="en-US" b="1" u="sng" dirty="0" smtClean="0"/>
              <a:t>Veterans</a:t>
            </a:r>
            <a:endParaRPr lang="en-US" b="1" dirty="0" smtClean="0"/>
          </a:p>
          <a:p>
            <a:r>
              <a:rPr lang="en-US" sz="1800" b="1" dirty="0" smtClean="0"/>
              <a:t>county and town exempt 15% for wartime service, 10% for combat service, and up to 50% of your disability rating, for a total maximum exemption of 75%</a:t>
            </a:r>
          </a:p>
          <a:p>
            <a:r>
              <a:rPr lang="en-US" sz="1800" b="1" dirty="0"/>
              <a:t>p</a:t>
            </a:r>
            <a:r>
              <a:rPr lang="en-US" sz="1800" b="1" dirty="0" smtClean="0"/>
              <a:t>roof of dates of service and wartime, combat and/or disability is required; renewal is not required.</a:t>
            </a:r>
          </a:p>
          <a:p>
            <a:r>
              <a:rPr lang="en-US" sz="1800" b="1" dirty="0" smtClean="0"/>
              <a:t>A non-wartime veteran can qualify for exemption if he/she has been awarded an expeditionary medal via the Army, Navy, Marines or Global War on Terror.</a:t>
            </a:r>
            <a:endParaRPr lang="en-US" sz="1800" b="1" dirty="0"/>
          </a:p>
          <a:p>
            <a:r>
              <a:rPr lang="en-US" sz="1800" b="1" dirty="0" smtClean="0"/>
              <a:t>Visit </a:t>
            </a:r>
            <a:r>
              <a:rPr lang="en-US" sz="1100" b="1" dirty="0" smtClean="0">
                <a:hlinkClick r:id="rId3"/>
              </a:rPr>
              <a:t>http</a:t>
            </a:r>
            <a:r>
              <a:rPr lang="en-US" sz="1100" b="1" dirty="0">
                <a:hlinkClick r:id="rId3"/>
              </a:rPr>
              <a:t>://</a:t>
            </a:r>
            <a:r>
              <a:rPr lang="en-US" sz="1100" b="1" dirty="0" smtClean="0">
                <a:hlinkClick r:id="rId3"/>
              </a:rPr>
              <a:t>www.tax.ny.gov/pdf/publications/orpts/veterans.pdf</a:t>
            </a:r>
            <a:r>
              <a:rPr lang="en-US" sz="1100" b="1" dirty="0" smtClean="0"/>
              <a:t> </a:t>
            </a:r>
            <a:r>
              <a:rPr lang="en-US" sz="1800" b="1" dirty="0" smtClean="0"/>
              <a:t>for more information.</a:t>
            </a:r>
          </a:p>
          <a:p>
            <a:r>
              <a:rPr lang="en-US" sz="1800" b="1" dirty="0"/>
              <a:t>Visit </a:t>
            </a:r>
            <a:r>
              <a:rPr lang="en-US" sz="1100" b="1" dirty="0">
                <a:hlinkClick r:id="rId4"/>
              </a:rPr>
              <a:t>http://</a:t>
            </a:r>
            <a:r>
              <a:rPr lang="en-US" sz="1100" b="1" dirty="0" smtClean="0">
                <a:hlinkClick r:id="rId4"/>
              </a:rPr>
              <a:t>www.tax.ny.gov/pdf/current_forms/orpts/rp458a_fill_in.pdf</a:t>
            </a:r>
            <a:r>
              <a:rPr lang="en-US" sz="1100" b="1" dirty="0" smtClean="0"/>
              <a:t> </a:t>
            </a:r>
            <a:r>
              <a:rPr lang="en-US" sz="1800" b="1" dirty="0" smtClean="0"/>
              <a:t>to download the exemption application form.</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3033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a:xfrm>
            <a:off x="457200" y="457200"/>
            <a:ext cx="8229600" cy="1143000"/>
          </a:xfrm>
        </p:spPr>
        <p:txBody>
          <a:bodyPr>
            <a:normAutofit/>
          </a:bodyPr>
          <a:lstStyle/>
          <a:p>
            <a:r>
              <a:rPr lang="en-US" u="sng" dirty="0" smtClean="0"/>
              <a:t>Exemption Profiles</a:t>
            </a:r>
            <a:endParaRPr lang="en-US" u="sng" dirty="0"/>
          </a:p>
        </p:txBody>
      </p:sp>
      <p:sp>
        <p:nvSpPr>
          <p:cNvPr id="6" name="Content Placeholder 5"/>
          <p:cNvSpPr>
            <a:spLocks noGrp="1"/>
          </p:cNvSpPr>
          <p:nvPr>
            <p:ph idx="1"/>
          </p:nvPr>
        </p:nvSpPr>
        <p:spPr>
          <a:xfrm>
            <a:off x="457200" y="1524000"/>
            <a:ext cx="8229600" cy="3886200"/>
          </a:xfrm>
        </p:spPr>
        <p:txBody>
          <a:bodyPr>
            <a:normAutofit fontScale="85000" lnSpcReduction="20000"/>
          </a:bodyPr>
          <a:lstStyle/>
          <a:p>
            <a:pPr marL="0" indent="0">
              <a:buNone/>
            </a:pPr>
            <a:r>
              <a:rPr lang="en-US" b="1" u="sng" dirty="0" smtClean="0"/>
              <a:t>Business Improvement</a:t>
            </a:r>
            <a:endParaRPr lang="en-US" b="1" dirty="0" smtClean="0"/>
          </a:p>
          <a:p>
            <a:r>
              <a:rPr lang="en-US" sz="2000" b="1" dirty="0" smtClean="0"/>
              <a:t>commercial </a:t>
            </a:r>
            <a:r>
              <a:rPr lang="en-US" sz="2000" b="1" dirty="0"/>
              <a:t>and industrial facilities that are constructed, altered, installed or </a:t>
            </a:r>
            <a:r>
              <a:rPr lang="en-US" sz="2000" b="1" dirty="0" smtClean="0"/>
              <a:t>improved </a:t>
            </a:r>
            <a:r>
              <a:rPr lang="en-US" sz="2000" b="1" dirty="0"/>
              <a:t>at a cost </a:t>
            </a:r>
            <a:r>
              <a:rPr lang="en-US" sz="2000" b="1" dirty="0" smtClean="0"/>
              <a:t>between </a:t>
            </a:r>
            <a:r>
              <a:rPr lang="en-US" sz="2000" b="1" dirty="0"/>
              <a:t>$</a:t>
            </a:r>
            <a:r>
              <a:rPr lang="en-US" sz="2000" b="1" dirty="0" smtClean="0"/>
              <a:t>10,000 and $50,000 are </a:t>
            </a:r>
            <a:r>
              <a:rPr lang="en-US" sz="2000" b="1" dirty="0"/>
              <a:t>partially exempt from </a:t>
            </a:r>
            <a:r>
              <a:rPr lang="en-US" sz="2000" b="1" dirty="0" smtClean="0"/>
              <a:t>county taxes upon completion of construction.</a:t>
            </a:r>
          </a:p>
          <a:p>
            <a:r>
              <a:rPr lang="en-US" sz="2000" b="1" dirty="0"/>
              <a:t>facilities </a:t>
            </a:r>
            <a:r>
              <a:rPr lang="en-US" sz="2000" b="1" dirty="0" smtClean="0"/>
              <a:t>must be used </a:t>
            </a:r>
            <a:r>
              <a:rPr lang="en-US" sz="2000" b="1" dirty="0"/>
              <a:t>primarily for the buying, selling, storing, or development of goods or services, the manufacture or assembly of goods, or the processing of raw </a:t>
            </a:r>
            <a:r>
              <a:rPr lang="en-US" sz="2000" b="1" dirty="0" smtClean="0"/>
              <a:t>materials</a:t>
            </a:r>
          </a:p>
          <a:p>
            <a:r>
              <a:rPr lang="en-US" sz="2000" b="1" dirty="0" smtClean="0"/>
              <a:t>facility </a:t>
            </a:r>
            <a:r>
              <a:rPr lang="en-US" sz="2000" b="1" dirty="0"/>
              <a:t>must be owned or operated by a private individual or organization</a:t>
            </a:r>
            <a:r>
              <a:rPr lang="en-US" sz="2000" b="1" dirty="0" smtClean="0"/>
              <a:t>.</a:t>
            </a:r>
          </a:p>
          <a:p>
            <a:r>
              <a:rPr lang="en-US" sz="2000" b="1" dirty="0" smtClean="0"/>
              <a:t>The exemption is administered as a 10-year basic exemption </a:t>
            </a:r>
            <a:r>
              <a:rPr lang="en-US" sz="2000" b="1" dirty="0"/>
              <a:t>beginning in the first year at 50% of the increase in assessed value due to the improvement and declining by 5% each following </a:t>
            </a:r>
            <a:r>
              <a:rPr lang="en-US" sz="2000" b="1" dirty="0" smtClean="0"/>
              <a:t>year.</a:t>
            </a:r>
          </a:p>
          <a:p>
            <a:r>
              <a:rPr lang="en-US" sz="2000" b="1" dirty="0"/>
              <a:t>Visit </a:t>
            </a:r>
            <a:r>
              <a:rPr lang="en-US" sz="1400" b="1" dirty="0" smtClean="0">
                <a:hlinkClick r:id="rId3"/>
              </a:rPr>
              <a:t>http</a:t>
            </a:r>
            <a:r>
              <a:rPr lang="en-US" sz="1400" b="1" dirty="0">
                <a:hlinkClick r:id="rId3"/>
              </a:rPr>
              <a:t>://</a:t>
            </a:r>
            <a:r>
              <a:rPr lang="en-US" sz="1400" b="1" dirty="0" smtClean="0">
                <a:hlinkClick r:id="rId3"/>
              </a:rPr>
              <a:t>www.tax.ny.gov/research/property/assess/manuals/vol4/pt2/sec4_06/sec485_b.htm</a:t>
            </a:r>
            <a:r>
              <a:rPr lang="en-US" sz="1400" b="1" dirty="0" smtClean="0"/>
              <a:t>  </a:t>
            </a:r>
            <a:r>
              <a:rPr lang="en-US" sz="2000" b="1" dirty="0" smtClean="0"/>
              <a:t>for more information.</a:t>
            </a:r>
            <a:r>
              <a:rPr lang="en-US" sz="2000" b="1" dirty="0"/>
              <a:t/>
            </a:r>
            <a:br>
              <a:rPr lang="en-US" sz="2000" b="1" dirty="0"/>
            </a:br>
            <a:r>
              <a:rPr lang="en-US" sz="2000" b="1" dirty="0" smtClean="0"/>
              <a:t>Visit </a:t>
            </a:r>
            <a:r>
              <a:rPr lang="en-US" sz="1400" b="1" dirty="0">
                <a:hlinkClick r:id="rId4"/>
              </a:rPr>
              <a:t>http://</a:t>
            </a:r>
            <a:r>
              <a:rPr lang="en-US" sz="1400" b="1" dirty="0" smtClean="0">
                <a:hlinkClick r:id="rId4"/>
              </a:rPr>
              <a:t>www.tax.ny.gov/pdf/current_forms/orpts/rp485b_fill_in.pdf</a:t>
            </a:r>
            <a:r>
              <a:rPr lang="en-US" sz="1400" b="1" dirty="0" smtClean="0"/>
              <a:t>  </a:t>
            </a:r>
            <a:r>
              <a:rPr lang="en-US" sz="2000" b="1" dirty="0" smtClean="0"/>
              <a:t>to download the exemption application form.</a:t>
            </a:r>
            <a:endParaRPr lang="en-US" sz="2000" b="1"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25944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4"/>
          <p:cNvSpPr txBox="1">
            <a:spLocks/>
          </p:cNvSpPr>
          <p:nvPr/>
        </p:nvSpPr>
        <p:spPr>
          <a:xfrm>
            <a:off x="152400" y="152400"/>
            <a:ext cx="3453384" cy="2743200"/>
          </a:xfrm>
          <a:prstGeom prst="rect">
            <a:avLst/>
          </a:prstGeom>
        </p:spPr>
        <p:txBody>
          <a:bodyP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r>
            <a:br>
              <a:rPr lang="en-US" dirty="0"/>
            </a:br>
            <a:r>
              <a:rPr lang="en-US" b="1" dirty="0"/>
              <a:t/>
            </a:r>
            <a:br>
              <a:rPr lang="en-US" b="1" dirty="0"/>
            </a:br>
            <a:r>
              <a:rPr lang="en-US" b="1" dirty="0"/>
              <a:t>Please feel free to call or email </a:t>
            </a:r>
            <a:r>
              <a:rPr lang="en-US" b="1" dirty="0" smtClean="0"/>
              <a:t>me:</a:t>
            </a:r>
          </a:p>
          <a:p>
            <a:r>
              <a:rPr lang="en-US" b="1" dirty="0"/>
              <a:t/>
            </a:r>
            <a:br>
              <a:rPr lang="en-US" b="1" dirty="0"/>
            </a:br>
            <a:r>
              <a:rPr lang="en-US" b="1" dirty="0">
                <a:hlinkClick r:id="rId3"/>
              </a:rPr>
              <a:t>somersetassessor@roadrunner.com</a:t>
            </a:r>
            <a:r>
              <a:rPr lang="en-US" b="1" dirty="0"/>
              <a:t> </a:t>
            </a:r>
            <a:endParaRPr lang="en-US" b="1" dirty="0" smtClean="0"/>
          </a:p>
          <a:p>
            <a:r>
              <a:rPr lang="en-US" b="1" dirty="0"/>
              <a:t/>
            </a:r>
            <a:br>
              <a:rPr lang="en-US" b="1" dirty="0"/>
            </a:br>
            <a:r>
              <a:rPr lang="en-US" b="1" dirty="0"/>
              <a:t>(716)794-3243 </a:t>
            </a:r>
            <a:endParaRPr lang="en-US" b="1" dirty="0" smtClean="0"/>
          </a:p>
          <a:p>
            <a:r>
              <a:rPr lang="en-US" b="1" dirty="0"/>
              <a:t/>
            </a:r>
            <a:br>
              <a:rPr lang="en-US" b="1" dirty="0"/>
            </a:br>
            <a:r>
              <a:rPr lang="en-US" b="1" dirty="0"/>
              <a:t>(Leave a message; I’ll return your call by the end of the next business day)</a:t>
            </a:r>
            <a:r>
              <a:rPr lang="en-US" dirty="0"/>
              <a:t/>
            </a:r>
            <a:br>
              <a:rPr lang="en-US" dirty="0"/>
            </a:br>
            <a:r>
              <a:rPr lang="en-US" dirty="0"/>
              <a:t/>
            </a:r>
            <a:br>
              <a:rPr lang="en-US" dirty="0"/>
            </a:br>
            <a:r>
              <a:rPr lang="en-US" sz="8800" i="1" dirty="0"/>
              <a:t>Thanks for visiting!</a:t>
            </a:r>
            <a:endParaRPr lang="en-US" u="sng" dirty="0"/>
          </a:p>
        </p:txBody>
      </p:sp>
    </p:spTree>
    <p:extLst>
      <p:ext uri="{BB962C8B-B14F-4D97-AF65-F5344CB8AC3E}">
        <p14:creationId xmlns:p14="http://schemas.microsoft.com/office/powerpoint/2010/main" val="35485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p:txBody>
          <a:bodyPr>
            <a:normAutofit/>
          </a:bodyPr>
          <a:lstStyle/>
          <a:p>
            <a:r>
              <a:rPr lang="en-US" u="sng" dirty="0"/>
              <a:t>What exemptions are available</a:t>
            </a:r>
            <a:r>
              <a:rPr lang="en-US" u="sng" dirty="0" smtClean="0"/>
              <a:t>?</a:t>
            </a:r>
            <a:endParaRPr lang="en-US" dirty="0"/>
          </a:p>
        </p:txBody>
      </p:sp>
      <p:sp>
        <p:nvSpPr>
          <p:cNvPr id="6" name="Content Placeholder 5"/>
          <p:cNvSpPr>
            <a:spLocks noGrp="1"/>
          </p:cNvSpPr>
          <p:nvPr>
            <p:ph idx="1"/>
          </p:nvPr>
        </p:nvSpPr>
        <p:spPr>
          <a:xfrm>
            <a:off x="457200" y="1524000"/>
            <a:ext cx="8229600" cy="4525963"/>
          </a:xfrm>
        </p:spPr>
        <p:txBody>
          <a:bodyPr/>
          <a:lstStyle/>
          <a:p>
            <a:pPr marL="0" indent="0">
              <a:buNone/>
            </a:pPr>
            <a:r>
              <a:rPr lang="en-US" sz="1800" b="1" dirty="0" smtClean="0"/>
              <a:t>The most common exemptions granted are</a:t>
            </a:r>
          </a:p>
          <a:p>
            <a:r>
              <a:rPr lang="en-US" sz="1800" b="1" dirty="0" smtClean="0"/>
              <a:t>Basic STAR</a:t>
            </a:r>
          </a:p>
          <a:p>
            <a:r>
              <a:rPr lang="en-US" sz="1800" b="1" dirty="0" smtClean="0"/>
              <a:t>Enhanced STAR</a:t>
            </a:r>
          </a:p>
          <a:p>
            <a:r>
              <a:rPr lang="en-US" sz="1800" b="1" dirty="0" smtClean="0"/>
              <a:t>Senior Citizens</a:t>
            </a:r>
          </a:p>
          <a:p>
            <a:r>
              <a:rPr lang="en-US" sz="1800" b="1" dirty="0" smtClean="0"/>
              <a:t>Agricultural Land</a:t>
            </a:r>
          </a:p>
          <a:p>
            <a:r>
              <a:rPr lang="en-US" sz="1800" b="1" dirty="0" smtClean="0"/>
              <a:t>Agricultural Buildings</a:t>
            </a:r>
          </a:p>
          <a:p>
            <a:r>
              <a:rPr lang="en-US" sz="1800" b="1" dirty="0" smtClean="0"/>
              <a:t>Veterans</a:t>
            </a:r>
          </a:p>
          <a:p>
            <a:r>
              <a:rPr lang="en-US" sz="1800" b="1" dirty="0" smtClean="0"/>
              <a:t>Business Investment</a:t>
            </a:r>
          </a:p>
          <a:p>
            <a:pPr marL="0" indent="0">
              <a:buNone/>
            </a:pPr>
            <a:r>
              <a:rPr lang="en-US" sz="1800" b="1" dirty="0" smtClean="0"/>
              <a:t>There are dozens of other exemptions from village, town, county and state taxes. </a:t>
            </a:r>
          </a:p>
          <a:p>
            <a:pPr marL="0" indent="0">
              <a:buNone/>
            </a:pPr>
            <a:r>
              <a:rPr lang="en-US" sz="1800" b="1" dirty="0"/>
              <a:t>For more exemptions go to </a:t>
            </a:r>
            <a:r>
              <a:rPr lang="en-US" sz="1800" b="1" dirty="0">
                <a:hlinkClick r:id="rId3"/>
              </a:rPr>
              <a:t>http://</a:t>
            </a:r>
            <a:r>
              <a:rPr lang="en-US" sz="1800" b="1" dirty="0" smtClean="0">
                <a:hlinkClick r:id="rId3"/>
              </a:rPr>
              <a:t>www.tax.ny.gov/forms/orpts/exemption.htm</a:t>
            </a:r>
            <a:r>
              <a:rPr lang="en-US" sz="1800" b="1" dirty="0" smtClean="0"/>
              <a:t> </a:t>
            </a:r>
            <a:endParaRPr lang="en-US" sz="1800" b="1" dirty="0"/>
          </a:p>
        </p:txBody>
      </p:sp>
    </p:spTree>
    <p:extLst>
      <p:ext uri="{BB962C8B-B14F-4D97-AF65-F5344CB8AC3E}">
        <p14:creationId xmlns:p14="http://schemas.microsoft.com/office/powerpoint/2010/main" val="7530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p:txBody>
          <a:bodyPr>
            <a:normAutofit/>
          </a:bodyPr>
          <a:lstStyle/>
          <a:p>
            <a:r>
              <a:rPr lang="en-US" u="sng" dirty="0" smtClean="0"/>
              <a:t>Exemption Qualification Overviews</a:t>
            </a:r>
            <a:endParaRPr lang="en-US" u="sng" dirty="0"/>
          </a:p>
        </p:txBody>
      </p:sp>
      <p:sp>
        <p:nvSpPr>
          <p:cNvPr id="6" name="Content Placeholder 5"/>
          <p:cNvSpPr>
            <a:spLocks noGrp="1"/>
          </p:cNvSpPr>
          <p:nvPr>
            <p:ph idx="1"/>
          </p:nvPr>
        </p:nvSpPr>
        <p:spPr>
          <a:xfrm>
            <a:off x="457200" y="1524000"/>
            <a:ext cx="8229600" cy="4525963"/>
          </a:xfrm>
        </p:spPr>
        <p:txBody>
          <a:bodyPr>
            <a:normAutofit fontScale="92500" lnSpcReduction="10000"/>
          </a:bodyPr>
          <a:lstStyle/>
          <a:p>
            <a:pPr marL="0" indent="0">
              <a:buNone/>
            </a:pPr>
            <a:r>
              <a:rPr lang="en-US" sz="1600" b="1" u="sng" dirty="0"/>
              <a:t>Basic </a:t>
            </a:r>
            <a:r>
              <a:rPr lang="en-US" sz="1600" b="1" u="sng" dirty="0" smtClean="0"/>
              <a:t>STAR </a:t>
            </a:r>
            <a:r>
              <a:rPr lang="en-US" sz="1600" b="1" dirty="0" smtClean="0"/>
              <a:t>– owner-occupied primary residence; annual income &lt;$500,000.</a:t>
            </a:r>
          </a:p>
          <a:p>
            <a:pPr marL="0" indent="0">
              <a:buNone/>
            </a:pPr>
            <a:endParaRPr lang="en-US" sz="1600" b="1" dirty="0"/>
          </a:p>
          <a:p>
            <a:pPr marL="0" indent="0">
              <a:buNone/>
            </a:pPr>
            <a:r>
              <a:rPr lang="en-US" sz="1600" b="1" u="sng" dirty="0"/>
              <a:t>Enhanced </a:t>
            </a:r>
            <a:r>
              <a:rPr lang="en-US" sz="1600" b="1" u="sng" dirty="0" smtClean="0"/>
              <a:t>STAR </a:t>
            </a:r>
            <a:r>
              <a:rPr lang="en-US" sz="1600" b="1" dirty="0" smtClean="0"/>
              <a:t>–owners age </a:t>
            </a:r>
            <a:r>
              <a:rPr lang="en-US" sz="1600" b="1" u="sng" dirty="0" smtClean="0"/>
              <a:t>&gt;</a:t>
            </a:r>
            <a:r>
              <a:rPr lang="en-US" sz="1600" b="1" dirty="0" smtClean="0"/>
              <a:t> 65 by Dec.31</a:t>
            </a:r>
            <a:r>
              <a:rPr lang="en-US" sz="1600" b="1" baseline="30000" dirty="0" smtClean="0"/>
              <a:t>st</a:t>
            </a:r>
            <a:r>
              <a:rPr lang="en-US" sz="1600" b="1" dirty="0"/>
              <a:t>;</a:t>
            </a:r>
            <a:r>
              <a:rPr lang="en-US" sz="1600" b="1" dirty="0" smtClean="0"/>
              <a:t> annual income &lt; $81,900.</a:t>
            </a:r>
          </a:p>
          <a:p>
            <a:pPr marL="0" indent="0">
              <a:buNone/>
            </a:pPr>
            <a:endParaRPr lang="en-US" sz="1600" b="1" dirty="0"/>
          </a:p>
          <a:p>
            <a:pPr marL="0" indent="0">
              <a:buNone/>
            </a:pPr>
            <a:r>
              <a:rPr lang="en-US" sz="1600" b="1" u="sng" dirty="0"/>
              <a:t>Senior </a:t>
            </a:r>
            <a:r>
              <a:rPr lang="en-US" sz="1600" b="1" u="sng" dirty="0" smtClean="0"/>
              <a:t>Citizens </a:t>
            </a:r>
            <a:r>
              <a:rPr lang="en-US" sz="1600" b="1" dirty="0" smtClean="0"/>
              <a:t>– owner-occupied primary residence; age 65 by Dec. 31</a:t>
            </a:r>
            <a:r>
              <a:rPr lang="en-US" sz="1600" b="1" baseline="30000" dirty="0" smtClean="0"/>
              <a:t>st</a:t>
            </a:r>
            <a:r>
              <a:rPr lang="en-US" sz="1600" b="1" dirty="0"/>
              <a:t>;</a:t>
            </a:r>
            <a:r>
              <a:rPr lang="en-US" sz="1600" b="1" dirty="0" smtClean="0"/>
              <a:t>  income less than  </a:t>
            </a:r>
            <a:r>
              <a:rPr lang="en-US" sz="1600" b="1" dirty="0"/>
              <a:t>$</a:t>
            </a:r>
            <a:r>
              <a:rPr lang="en-US" sz="1600" b="1" dirty="0" smtClean="0"/>
              <a:t>25,525; no residency by school-age children.</a:t>
            </a:r>
          </a:p>
          <a:p>
            <a:pPr marL="0" indent="0">
              <a:buNone/>
            </a:pPr>
            <a:endParaRPr lang="en-US" sz="1600" b="1" dirty="0"/>
          </a:p>
          <a:p>
            <a:pPr marL="0" indent="0">
              <a:buNone/>
            </a:pPr>
            <a:r>
              <a:rPr lang="en-US" sz="1600" b="1" u="sng" dirty="0"/>
              <a:t>Agricultural </a:t>
            </a:r>
            <a:r>
              <a:rPr lang="en-US" sz="1600" b="1" u="sng" dirty="0" smtClean="0"/>
              <a:t>Land </a:t>
            </a:r>
            <a:r>
              <a:rPr lang="en-US" sz="1600" b="1" dirty="0" smtClean="0"/>
              <a:t>– Gross sales </a:t>
            </a:r>
            <a:r>
              <a:rPr lang="en-US" sz="1600" b="1" u="sng" dirty="0" smtClean="0"/>
              <a:t>&gt;</a:t>
            </a:r>
            <a:r>
              <a:rPr lang="en-US" sz="1600" b="1" dirty="0" smtClean="0"/>
              <a:t> $10,000 and land </a:t>
            </a:r>
            <a:r>
              <a:rPr lang="en-US" sz="1600" b="1" u="sng" dirty="0" smtClean="0"/>
              <a:t>&gt;</a:t>
            </a:r>
            <a:r>
              <a:rPr lang="en-US" sz="1600" b="1" dirty="0" smtClean="0"/>
              <a:t> 7 acres.</a:t>
            </a:r>
          </a:p>
          <a:p>
            <a:pPr marL="0" indent="0">
              <a:buNone/>
            </a:pPr>
            <a:endParaRPr lang="en-US" sz="1600" b="1" dirty="0"/>
          </a:p>
          <a:p>
            <a:pPr marL="0" indent="0">
              <a:buNone/>
            </a:pPr>
            <a:r>
              <a:rPr lang="en-US" sz="1600" b="1" u="sng" dirty="0"/>
              <a:t>Agricultural </a:t>
            </a:r>
            <a:r>
              <a:rPr lang="en-US" sz="1600" b="1" u="sng" dirty="0" smtClean="0"/>
              <a:t>Buildings </a:t>
            </a:r>
            <a:r>
              <a:rPr lang="en-US" sz="1600" b="1" dirty="0" smtClean="0"/>
              <a:t>– Filed within 1 year of construction of building; building is essential to farm activity; on parcel </a:t>
            </a:r>
            <a:r>
              <a:rPr lang="en-US" sz="1600" b="1" u="sng" dirty="0" smtClean="0"/>
              <a:t>&gt;</a:t>
            </a:r>
            <a:r>
              <a:rPr lang="en-US" sz="1600" b="1" dirty="0" smtClean="0"/>
              <a:t> 5 acres.</a:t>
            </a:r>
          </a:p>
          <a:p>
            <a:pPr marL="0" indent="0">
              <a:buNone/>
            </a:pPr>
            <a:endParaRPr lang="en-US" sz="1600" b="1" dirty="0"/>
          </a:p>
          <a:p>
            <a:pPr marL="0" indent="0">
              <a:buNone/>
            </a:pPr>
            <a:r>
              <a:rPr lang="en-US" sz="1600" b="1" u="sng" dirty="0" smtClean="0"/>
              <a:t>Veterans</a:t>
            </a:r>
            <a:r>
              <a:rPr lang="en-US" sz="1600" b="1" dirty="0" smtClean="0"/>
              <a:t> – Military service during period of war, in combat, and/or that results in a disability or an expeditionary medal.</a:t>
            </a:r>
          </a:p>
          <a:p>
            <a:pPr marL="0" indent="0">
              <a:buNone/>
            </a:pPr>
            <a:endParaRPr lang="en-US" sz="1600" b="1" dirty="0" smtClean="0"/>
          </a:p>
          <a:p>
            <a:pPr marL="0" indent="0">
              <a:buNone/>
            </a:pPr>
            <a:r>
              <a:rPr lang="en-US" sz="1600" b="1" u="sng" dirty="0" smtClean="0"/>
              <a:t>Business Investment </a:t>
            </a:r>
            <a:r>
              <a:rPr lang="en-US" sz="1600" b="1" dirty="0" smtClean="0"/>
              <a:t>– Business owned by private individual or organization; building is essential to business; alteration, improvement or construction costing over $10,000.</a:t>
            </a:r>
            <a:endParaRPr lang="en-US" sz="1600" b="1" dirty="0"/>
          </a:p>
        </p:txBody>
      </p:sp>
    </p:spTree>
    <p:extLst>
      <p:ext uri="{BB962C8B-B14F-4D97-AF65-F5344CB8AC3E}">
        <p14:creationId xmlns:p14="http://schemas.microsoft.com/office/powerpoint/2010/main" val="170685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p:txBody>
          <a:bodyPr>
            <a:normAutofit/>
          </a:bodyPr>
          <a:lstStyle/>
          <a:p>
            <a:r>
              <a:rPr lang="en-US" u="sng" dirty="0" smtClean="0"/>
              <a:t>Exemption Profiles</a:t>
            </a:r>
            <a:endParaRPr lang="en-US" u="sng" dirty="0"/>
          </a:p>
        </p:txBody>
      </p:sp>
      <p:sp>
        <p:nvSpPr>
          <p:cNvPr id="6" name="Content Placeholder 5"/>
          <p:cNvSpPr>
            <a:spLocks noGrp="1"/>
          </p:cNvSpPr>
          <p:nvPr>
            <p:ph idx="1"/>
          </p:nvPr>
        </p:nvSpPr>
        <p:spPr>
          <a:xfrm>
            <a:off x="457200" y="1524000"/>
            <a:ext cx="8229600" cy="4525963"/>
          </a:xfrm>
        </p:spPr>
        <p:txBody>
          <a:bodyPr/>
          <a:lstStyle/>
          <a:p>
            <a:pPr marL="0" indent="0">
              <a:buNone/>
            </a:pPr>
            <a:r>
              <a:rPr lang="en-US" b="1" u="sng" dirty="0" smtClean="0"/>
              <a:t>State Registration for Basic STAR</a:t>
            </a:r>
          </a:p>
          <a:p>
            <a:pPr marL="0" indent="0">
              <a:buNone/>
            </a:pPr>
            <a:r>
              <a:rPr lang="en-US" sz="1800" b="1" dirty="0" smtClean="0"/>
              <a:t>New this year is the requirement for existing STAR recipients to register with the state in an attempt to limit fraudulent receipt of exemptions. </a:t>
            </a:r>
            <a:r>
              <a:rPr lang="en-US" sz="1800" b="1" dirty="0" smtClean="0">
                <a:solidFill>
                  <a:srgbClr val="FF0000"/>
                </a:solidFill>
              </a:rPr>
              <a:t>This affects Basic STAR only. </a:t>
            </a:r>
            <a:r>
              <a:rPr lang="en-US" sz="1800" b="1" dirty="0" smtClean="0"/>
              <a:t>Annual renewal of Enhanced STAR is required through your local assessor office unless you are in the Income Verification Program, but </a:t>
            </a:r>
            <a:r>
              <a:rPr lang="en-US" sz="1800" b="1" dirty="0" smtClean="0">
                <a:solidFill>
                  <a:srgbClr val="FF0000"/>
                </a:solidFill>
              </a:rPr>
              <a:t>Enhanced STAR applicants/</a:t>
            </a:r>
            <a:r>
              <a:rPr lang="en-US" sz="1800" b="1" dirty="0" err="1" smtClean="0">
                <a:solidFill>
                  <a:srgbClr val="FF0000"/>
                </a:solidFill>
              </a:rPr>
              <a:t>renewers</a:t>
            </a:r>
            <a:r>
              <a:rPr lang="en-US" sz="1800" b="1" dirty="0" smtClean="0">
                <a:solidFill>
                  <a:srgbClr val="FF0000"/>
                </a:solidFill>
              </a:rPr>
              <a:t> need not register with the state.</a:t>
            </a:r>
          </a:p>
          <a:p>
            <a:pPr marL="0" indent="0">
              <a:buNone/>
            </a:pPr>
            <a:r>
              <a:rPr lang="en-US" sz="1800" b="1" dirty="0" smtClean="0"/>
              <a:t>If you are applying for a Basic STAR for the first time, </a:t>
            </a:r>
            <a:r>
              <a:rPr lang="en-US" sz="1800" b="1" dirty="0" smtClean="0">
                <a:solidFill>
                  <a:srgbClr val="FF0000"/>
                </a:solidFill>
              </a:rPr>
              <a:t>you must apply at your local assessor’s office. </a:t>
            </a:r>
            <a:r>
              <a:rPr lang="en-US" sz="1800" b="1" dirty="0" smtClean="0"/>
              <a:t>If you received a Basic STAR exemption on previous year’s school tax bills </a:t>
            </a:r>
            <a:r>
              <a:rPr lang="en-US" sz="1800" b="1" dirty="0" smtClean="0">
                <a:solidFill>
                  <a:srgbClr val="FF0000"/>
                </a:solidFill>
              </a:rPr>
              <a:t>you must register with the state</a:t>
            </a:r>
            <a:r>
              <a:rPr lang="en-US" sz="1800" b="1" dirty="0" smtClean="0"/>
              <a:t>. If you have moved or purchased a different home which is your primary residence, </a:t>
            </a:r>
            <a:r>
              <a:rPr lang="en-US" sz="1800" b="1" dirty="0" smtClean="0">
                <a:solidFill>
                  <a:srgbClr val="FF0000"/>
                </a:solidFill>
              </a:rPr>
              <a:t>you must register with the state</a:t>
            </a:r>
            <a:r>
              <a:rPr lang="en-US" sz="1800" b="1" dirty="0" smtClean="0"/>
              <a:t> </a:t>
            </a:r>
            <a:r>
              <a:rPr lang="en-US" sz="1800" b="1" dirty="0" smtClean="0">
                <a:solidFill>
                  <a:srgbClr val="FF0000"/>
                </a:solidFill>
              </a:rPr>
              <a:t>AND apply at your local assessor’s office; registration with the state is not the same as application with the town.</a:t>
            </a:r>
          </a:p>
          <a:p>
            <a:pPr marL="0" indent="0">
              <a:buNone/>
            </a:pPr>
            <a:endParaRPr lang="en-US" sz="1800" b="1" u="sng" dirty="0" smtClean="0"/>
          </a:p>
          <a:p>
            <a:pPr marL="0" indent="0"/>
            <a:r>
              <a:rPr lang="en-US" sz="1800" b="1" dirty="0" smtClean="0"/>
              <a:t> Visit </a:t>
            </a:r>
            <a:r>
              <a:rPr lang="en-US" sz="1800" b="1" dirty="0" smtClean="0">
                <a:hlinkClick r:id="rId3"/>
              </a:rPr>
              <a:t>http://www.tax.ny.gov/pit/property/star13/</a:t>
            </a:r>
            <a:r>
              <a:rPr lang="en-US" sz="1800" b="1" dirty="0" smtClean="0"/>
              <a:t> to register with the state.</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43985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p:txBody>
          <a:bodyPr>
            <a:normAutofit/>
          </a:bodyPr>
          <a:lstStyle/>
          <a:p>
            <a:r>
              <a:rPr lang="en-US" u="sng" dirty="0" smtClean="0"/>
              <a:t>Exemption Profiles</a:t>
            </a:r>
            <a:endParaRPr lang="en-US" u="sng" dirty="0"/>
          </a:p>
        </p:txBody>
      </p:sp>
      <p:sp>
        <p:nvSpPr>
          <p:cNvPr id="6" name="Content Placeholder 5"/>
          <p:cNvSpPr>
            <a:spLocks noGrp="1"/>
          </p:cNvSpPr>
          <p:nvPr>
            <p:ph idx="1"/>
          </p:nvPr>
        </p:nvSpPr>
        <p:spPr>
          <a:xfrm>
            <a:off x="457200" y="1524000"/>
            <a:ext cx="8229600" cy="4525963"/>
          </a:xfrm>
        </p:spPr>
        <p:txBody>
          <a:bodyPr/>
          <a:lstStyle/>
          <a:p>
            <a:pPr marL="0" indent="0">
              <a:buNone/>
            </a:pPr>
            <a:endParaRPr lang="en-US" u="sng" dirty="0" smtClean="0"/>
          </a:p>
          <a:p>
            <a:pPr marL="0" indent="0">
              <a:buNone/>
            </a:pPr>
            <a:r>
              <a:rPr lang="en-US" b="1" u="sng" dirty="0" smtClean="0"/>
              <a:t>Basic STAR</a:t>
            </a:r>
            <a:endParaRPr lang="en-US" b="1" dirty="0" smtClean="0"/>
          </a:p>
          <a:p>
            <a:r>
              <a:rPr lang="en-US" sz="1800" b="1" dirty="0" smtClean="0"/>
              <a:t>owner-occupied </a:t>
            </a:r>
            <a:r>
              <a:rPr lang="en-US" sz="1800" b="1" dirty="0"/>
              <a:t>primary residence; annual </a:t>
            </a:r>
            <a:r>
              <a:rPr lang="en-US" sz="1800" b="1" dirty="0" smtClean="0"/>
              <a:t>combined income </a:t>
            </a:r>
            <a:r>
              <a:rPr lang="en-US" sz="1800" b="1" dirty="0"/>
              <a:t>&lt;$500,000</a:t>
            </a:r>
            <a:r>
              <a:rPr lang="en-US" sz="1800" b="1" dirty="0" smtClean="0"/>
              <a:t>.</a:t>
            </a:r>
          </a:p>
          <a:p>
            <a:r>
              <a:rPr lang="en-US" sz="1800" b="1" dirty="0" smtClean="0"/>
              <a:t>$30,000 of your assessment is </a:t>
            </a:r>
            <a:r>
              <a:rPr lang="en-US" sz="1800" b="1" dirty="0"/>
              <a:t>exempted from school taxes only</a:t>
            </a:r>
            <a:r>
              <a:rPr lang="en-US" sz="1800" b="1" dirty="0" smtClean="0"/>
              <a:t>.</a:t>
            </a:r>
          </a:p>
          <a:p>
            <a:r>
              <a:rPr lang="en-US" sz="1800" b="1" dirty="0"/>
              <a:t>e</a:t>
            </a:r>
            <a:r>
              <a:rPr lang="en-US" sz="1800" b="1" dirty="0" smtClean="0"/>
              <a:t>xemptions savings cannot exceed 2% increase beyond last year’s savings.</a:t>
            </a:r>
          </a:p>
          <a:p>
            <a:r>
              <a:rPr lang="en-US" sz="1800" b="1" dirty="0" smtClean="0"/>
              <a:t>no renewal is required; the exemption lasts for the duration of your ownership.</a:t>
            </a:r>
          </a:p>
          <a:p>
            <a:r>
              <a:rPr lang="en-US" sz="1800" b="1" dirty="0"/>
              <a:t>Visit </a:t>
            </a:r>
            <a:r>
              <a:rPr lang="en-US" sz="1100" b="1" dirty="0">
                <a:hlinkClick r:id="rId3"/>
              </a:rPr>
              <a:t>http://</a:t>
            </a:r>
            <a:r>
              <a:rPr lang="en-US" sz="1100" b="1" dirty="0" smtClean="0">
                <a:hlinkClick r:id="rId3"/>
              </a:rPr>
              <a:t>www.tax.ny.gov/pdf/publications/orpts/star.pdf</a:t>
            </a:r>
            <a:r>
              <a:rPr lang="en-US" sz="1100" b="1" dirty="0" smtClean="0"/>
              <a:t> </a:t>
            </a:r>
            <a:r>
              <a:rPr lang="en-US" sz="1800" b="1" dirty="0" smtClean="0"/>
              <a:t>for more information.</a:t>
            </a:r>
          </a:p>
          <a:p>
            <a:r>
              <a:rPr lang="en-US" sz="1800" b="1" dirty="0"/>
              <a:t>Visit </a:t>
            </a:r>
            <a:r>
              <a:rPr lang="en-US" sz="1100" b="1" dirty="0">
                <a:hlinkClick r:id="rId4"/>
              </a:rPr>
              <a:t>http://</a:t>
            </a:r>
            <a:r>
              <a:rPr lang="en-US" sz="1100" b="1" dirty="0" smtClean="0">
                <a:hlinkClick r:id="rId4"/>
              </a:rPr>
              <a:t>www.tax.ny.gov/pdf/current_forms/orpts/rp425_fill_in.pdf</a:t>
            </a:r>
            <a:r>
              <a:rPr lang="en-US" sz="1100" b="1" dirty="0"/>
              <a:t> </a:t>
            </a:r>
            <a:r>
              <a:rPr lang="en-US" sz="1800" b="1" dirty="0" smtClean="0"/>
              <a:t>to download the exemption application form.</a:t>
            </a:r>
          </a:p>
          <a:p>
            <a:pPr marL="0" indent="0">
              <a:buNone/>
            </a:pPr>
            <a:endParaRPr lang="en-US" sz="1800"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43985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p:txBody>
          <a:bodyPr>
            <a:normAutofit/>
          </a:bodyPr>
          <a:lstStyle/>
          <a:p>
            <a:r>
              <a:rPr lang="en-US" u="sng" dirty="0" smtClean="0"/>
              <a:t>Exemption Profiles</a:t>
            </a:r>
            <a:endParaRPr lang="en-US" u="sng" dirty="0"/>
          </a:p>
        </p:txBody>
      </p:sp>
      <p:sp>
        <p:nvSpPr>
          <p:cNvPr id="6" name="Content Placeholder 5"/>
          <p:cNvSpPr>
            <a:spLocks noGrp="1"/>
          </p:cNvSpPr>
          <p:nvPr>
            <p:ph idx="1"/>
          </p:nvPr>
        </p:nvSpPr>
        <p:spPr>
          <a:xfrm>
            <a:off x="457200" y="1524000"/>
            <a:ext cx="8229600" cy="4525963"/>
          </a:xfrm>
        </p:spPr>
        <p:txBody>
          <a:bodyPr>
            <a:normAutofit fontScale="92500" lnSpcReduction="20000"/>
          </a:bodyPr>
          <a:lstStyle/>
          <a:p>
            <a:pPr marL="0" indent="0">
              <a:buNone/>
            </a:pPr>
            <a:r>
              <a:rPr lang="en-US" b="1" u="sng" dirty="0" smtClean="0"/>
              <a:t>Enhanced STAR</a:t>
            </a:r>
            <a:endParaRPr lang="en-US" b="1" dirty="0" smtClean="0"/>
          </a:p>
          <a:p>
            <a:r>
              <a:rPr lang="en-US" sz="1800" b="1" dirty="0" smtClean="0"/>
              <a:t>owner-occupied </a:t>
            </a:r>
            <a:r>
              <a:rPr lang="en-US" sz="1800" b="1" dirty="0"/>
              <a:t>primary residence; annual </a:t>
            </a:r>
            <a:r>
              <a:rPr lang="en-US" sz="1800" b="1" dirty="0" smtClean="0"/>
              <a:t>combined income &lt;$81,900. All residing owners must be </a:t>
            </a:r>
            <a:r>
              <a:rPr lang="en-US" sz="1800" b="1" u="sng" dirty="0" smtClean="0"/>
              <a:t>&gt;</a:t>
            </a:r>
            <a:r>
              <a:rPr lang="en-US" sz="1800" b="1" dirty="0" smtClean="0"/>
              <a:t> 65 years of age by Dec. 31</a:t>
            </a:r>
            <a:r>
              <a:rPr lang="en-US" sz="1800" b="1" baseline="30000" dirty="0" smtClean="0"/>
              <a:t>st</a:t>
            </a:r>
            <a:r>
              <a:rPr lang="en-US" sz="1800" b="1" dirty="0" smtClean="0"/>
              <a:t> unless they are spouse or sibling of owner who is </a:t>
            </a:r>
            <a:r>
              <a:rPr lang="en-US" sz="1800" b="1" u="sng" dirty="0"/>
              <a:t>&gt;</a:t>
            </a:r>
            <a:r>
              <a:rPr lang="en-US" sz="1800" b="1" dirty="0"/>
              <a:t> 65 years of age by Dec. </a:t>
            </a:r>
            <a:r>
              <a:rPr lang="en-US" sz="1800" b="1" dirty="0" smtClean="0"/>
              <a:t>31</a:t>
            </a:r>
            <a:r>
              <a:rPr lang="en-US" sz="1800" b="1" baseline="30000" dirty="0" smtClean="0"/>
              <a:t>st</a:t>
            </a:r>
            <a:r>
              <a:rPr lang="en-US" sz="1800" b="1" dirty="0" smtClean="0"/>
              <a:t>.</a:t>
            </a:r>
          </a:p>
          <a:p>
            <a:r>
              <a:rPr lang="en-US" sz="1800" b="1" dirty="0" smtClean="0"/>
              <a:t>$63,300 of your assessment is exempted from school taxes only.</a:t>
            </a:r>
          </a:p>
          <a:p>
            <a:r>
              <a:rPr lang="en-US" sz="1800" b="1" dirty="0" smtClean="0"/>
              <a:t>exemption savings cannot exceed 2% increase beyond last year’s savings.</a:t>
            </a:r>
          </a:p>
          <a:p>
            <a:r>
              <a:rPr lang="en-US" sz="1800" b="1" dirty="0"/>
              <a:t>a</a:t>
            </a:r>
            <a:r>
              <a:rPr lang="en-US" sz="1800" b="1" dirty="0" smtClean="0"/>
              <a:t>nnual renewal is required unless you enroll in the state-maintained IVP (income verification program). This program allows the state to verify your income and notify the assessor as to your eligibility every year. You would no longer need to participate in the renewal process. To be eligible you must file a state income tax annually.</a:t>
            </a:r>
          </a:p>
          <a:p>
            <a:r>
              <a:rPr lang="en-US" sz="1800" b="1" dirty="0"/>
              <a:t>Visit </a:t>
            </a:r>
            <a:r>
              <a:rPr lang="en-US" sz="1100" b="1" dirty="0">
                <a:hlinkClick r:id="rId3"/>
              </a:rPr>
              <a:t>http://www.tax.ny.gov/pdf/publications/orpts/star.pdf</a:t>
            </a:r>
            <a:r>
              <a:rPr lang="en-US" sz="1100" b="1" dirty="0"/>
              <a:t> </a:t>
            </a:r>
            <a:r>
              <a:rPr lang="en-US" sz="1800" b="1" dirty="0"/>
              <a:t>for more information</a:t>
            </a:r>
            <a:r>
              <a:rPr lang="en-US" sz="1800" b="1" dirty="0" smtClean="0"/>
              <a:t>.</a:t>
            </a:r>
          </a:p>
          <a:p>
            <a:r>
              <a:rPr lang="en-US" sz="1800" b="1" dirty="0"/>
              <a:t>Visit </a:t>
            </a:r>
            <a:r>
              <a:rPr lang="en-US" sz="1100" b="1" dirty="0">
                <a:hlinkClick r:id="rId4"/>
              </a:rPr>
              <a:t>http://</a:t>
            </a:r>
            <a:r>
              <a:rPr lang="en-US" sz="1100" b="1" dirty="0" smtClean="0">
                <a:hlinkClick r:id="rId4"/>
              </a:rPr>
              <a:t>www.tax.ny.gov/pdf/current_forms/orpts/rp425_fill_in.pdf</a:t>
            </a:r>
            <a:r>
              <a:rPr lang="en-US" sz="1100" b="1" dirty="0" smtClean="0"/>
              <a:t>      </a:t>
            </a:r>
            <a:r>
              <a:rPr lang="en-US" sz="1800" b="1" dirty="0" smtClean="0"/>
              <a:t>to download the exemption </a:t>
            </a:r>
            <a:r>
              <a:rPr lang="en-US" sz="1800" b="1" u="sng" dirty="0"/>
              <a:t>first-time </a:t>
            </a:r>
            <a:r>
              <a:rPr lang="en-US" sz="1800" b="1" dirty="0" smtClean="0"/>
              <a:t>application form.</a:t>
            </a:r>
          </a:p>
          <a:p>
            <a:r>
              <a:rPr lang="en-US" sz="1800" b="1" dirty="0"/>
              <a:t>Visit </a:t>
            </a:r>
            <a:r>
              <a:rPr lang="en-US" sz="1100" b="1" dirty="0">
                <a:hlinkClick r:id="rId5"/>
              </a:rPr>
              <a:t>http://</a:t>
            </a:r>
            <a:r>
              <a:rPr lang="en-US" sz="1100" b="1" dirty="0" smtClean="0">
                <a:hlinkClick r:id="rId5"/>
              </a:rPr>
              <a:t>www.tax.ny.gov/pdf/current_forms/orpts/rp425rnw_fill_in.pdf</a:t>
            </a:r>
            <a:r>
              <a:rPr lang="en-US" sz="1100" b="1" dirty="0" smtClean="0"/>
              <a:t>  </a:t>
            </a:r>
            <a:r>
              <a:rPr lang="en-US" sz="1800" b="1" dirty="0"/>
              <a:t>to </a:t>
            </a:r>
            <a:r>
              <a:rPr lang="en-US" sz="1800" b="1" dirty="0" smtClean="0"/>
              <a:t>download the exemption </a:t>
            </a:r>
            <a:r>
              <a:rPr lang="en-US" sz="1800" b="1" u="sng" dirty="0"/>
              <a:t>renewal </a:t>
            </a:r>
            <a:r>
              <a:rPr lang="en-US" sz="1800" b="1" dirty="0" smtClean="0"/>
              <a:t>application form.</a:t>
            </a:r>
          </a:p>
          <a:p>
            <a:r>
              <a:rPr lang="en-US" sz="1800" b="1" dirty="0"/>
              <a:t>Visit </a:t>
            </a:r>
            <a:r>
              <a:rPr lang="en-US" sz="1200" b="1" dirty="0">
                <a:hlinkClick r:id="rId6"/>
              </a:rPr>
              <a:t>http://</a:t>
            </a:r>
            <a:r>
              <a:rPr lang="en-US" sz="1200" b="1" dirty="0" smtClean="0">
                <a:hlinkClick r:id="rId6"/>
              </a:rPr>
              <a:t>www.tax.ny.gov/pdf/current_forms/orpts/rp425ivp_fill_in.pdf</a:t>
            </a:r>
            <a:r>
              <a:rPr lang="en-US" sz="1200" b="1" dirty="0" smtClean="0"/>
              <a:t>  </a:t>
            </a:r>
            <a:r>
              <a:rPr lang="en-US" sz="1800" b="1" dirty="0" smtClean="0"/>
              <a:t>to download the Income Verification Program registration form.</a:t>
            </a:r>
            <a:endParaRPr lang="en-US" sz="1800" b="1" dirty="0"/>
          </a:p>
          <a:p>
            <a:endParaRPr lang="en-US" sz="1800" dirty="0" smtClean="0"/>
          </a:p>
          <a:p>
            <a:endParaRPr lang="en-US" dirty="0"/>
          </a:p>
          <a:p>
            <a:pPr marL="0" indent="0">
              <a:buNone/>
            </a:pPr>
            <a:endParaRPr lang="en-US" dirty="0" smtClean="0"/>
          </a:p>
        </p:txBody>
      </p:sp>
    </p:spTree>
    <p:extLst>
      <p:ext uri="{BB962C8B-B14F-4D97-AF65-F5344CB8AC3E}">
        <p14:creationId xmlns:p14="http://schemas.microsoft.com/office/powerpoint/2010/main" val="215032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2000" b="-2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p:txBody>
          <a:bodyPr>
            <a:normAutofit/>
          </a:bodyPr>
          <a:lstStyle/>
          <a:p>
            <a:r>
              <a:rPr lang="en-US" u="sng" dirty="0" smtClean="0"/>
              <a:t>Exemption Profiles</a:t>
            </a:r>
            <a:endParaRPr lang="en-US" u="sng" dirty="0"/>
          </a:p>
        </p:txBody>
      </p:sp>
      <p:sp>
        <p:nvSpPr>
          <p:cNvPr id="6" name="Content Placeholder 5"/>
          <p:cNvSpPr>
            <a:spLocks noGrp="1"/>
          </p:cNvSpPr>
          <p:nvPr>
            <p:ph idx="1"/>
          </p:nvPr>
        </p:nvSpPr>
        <p:spPr>
          <a:xfrm>
            <a:off x="457200" y="1219200"/>
            <a:ext cx="8229600" cy="5334000"/>
          </a:xfrm>
        </p:spPr>
        <p:txBody>
          <a:bodyPr>
            <a:normAutofit fontScale="92500" lnSpcReduction="20000"/>
          </a:bodyPr>
          <a:lstStyle/>
          <a:p>
            <a:pPr marL="0" indent="0">
              <a:buNone/>
            </a:pPr>
            <a:r>
              <a:rPr lang="en-US" b="1" u="sng" dirty="0" smtClean="0"/>
              <a:t>Senior </a:t>
            </a:r>
            <a:r>
              <a:rPr lang="en-US" b="1" u="sng" dirty="0"/>
              <a:t>Citizens </a:t>
            </a:r>
            <a:endParaRPr lang="en-US" b="1" dirty="0" smtClean="0"/>
          </a:p>
          <a:p>
            <a:r>
              <a:rPr lang="en-US" sz="1800" b="1" dirty="0" smtClean="0"/>
              <a:t>owner-occupied </a:t>
            </a:r>
            <a:r>
              <a:rPr lang="en-US" sz="1800" b="1" dirty="0"/>
              <a:t>primary residence; </a:t>
            </a:r>
            <a:r>
              <a:rPr lang="en-US" sz="1800" b="1" dirty="0" smtClean="0"/>
              <a:t>owner or owner’s spouse or owner’s sibling must be age </a:t>
            </a:r>
            <a:r>
              <a:rPr lang="en-US" sz="1800" b="1" dirty="0"/>
              <a:t>65 by Dec. 31</a:t>
            </a:r>
            <a:r>
              <a:rPr lang="en-US" sz="1800" b="1" baseline="30000" dirty="0"/>
              <a:t>st</a:t>
            </a:r>
            <a:r>
              <a:rPr lang="en-US" sz="1800" b="1" dirty="0"/>
              <a:t>;  income less than </a:t>
            </a:r>
            <a:r>
              <a:rPr lang="en-US" sz="1800" b="1" dirty="0" smtClean="0"/>
              <a:t>$25,525; </a:t>
            </a:r>
            <a:r>
              <a:rPr lang="en-US" sz="1800" b="1" dirty="0"/>
              <a:t>no residency by school-age children</a:t>
            </a:r>
            <a:r>
              <a:rPr lang="en-US" sz="1800" b="1" dirty="0" smtClean="0"/>
              <a:t>. </a:t>
            </a:r>
          </a:p>
          <a:p>
            <a:r>
              <a:rPr lang="en-US" sz="1800" b="1" dirty="0"/>
              <a:t>r</a:t>
            </a:r>
            <a:r>
              <a:rPr lang="en-US" sz="1800" b="1" dirty="0" smtClean="0"/>
              <a:t>equires annual renewal.</a:t>
            </a:r>
          </a:p>
          <a:p>
            <a:r>
              <a:rPr lang="en-US" sz="1800" b="1" dirty="0" smtClean="0"/>
              <a:t>The county and town taxes are all exempted from up to 50% of assessed value based on the following sliding scale:</a:t>
            </a:r>
          </a:p>
          <a:p>
            <a:endParaRPr lang="en-US" sz="1800" b="1" dirty="0"/>
          </a:p>
          <a:p>
            <a:pPr marL="0" indent="0">
              <a:buNone/>
            </a:pPr>
            <a:endParaRPr lang="en-US" sz="1800" b="1" dirty="0" smtClean="0"/>
          </a:p>
          <a:p>
            <a:endParaRPr lang="en-US" sz="1800" b="1" dirty="0"/>
          </a:p>
          <a:p>
            <a:endParaRPr lang="en-US" sz="1800" b="1" dirty="0" smtClean="0"/>
          </a:p>
          <a:p>
            <a:pPr marL="0" indent="0">
              <a:buNone/>
            </a:pPr>
            <a:endParaRPr lang="en-US" sz="1800" b="1" dirty="0"/>
          </a:p>
          <a:p>
            <a:endParaRPr lang="en-US" sz="1800" b="1" dirty="0" smtClean="0"/>
          </a:p>
          <a:p>
            <a:pPr marL="0" indent="0">
              <a:buNone/>
            </a:pPr>
            <a:endParaRPr lang="en-US" sz="1800" b="1" dirty="0" smtClean="0"/>
          </a:p>
          <a:p>
            <a:r>
              <a:rPr lang="en-US" sz="1800" b="1" dirty="0" smtClean="0"/>
              <a:t>The village grants a 50% exemption for income &lt; $19,500; the school grants a 50% exemption for &lt; $18,500.</a:t>
            </a:r>
          </a:p>
          <a:p>
            <a:r>
              <a:rPr lang="en-US" sz="1800" b="1" dirty="0" smtClean="0"/>
              <a:t>Visit </a:t>
            </a:r>
            <a:r>
              <a:rPr lang="en-US" sz="1100" b="1" dirty="0" smtClean="0">
                <a:hlinkClick r:id="rId3"/>
              </a:rPr>
              <a:t>http</a:t>
            </a:r>
            <a:r>
              <a:rPr lang="en-US" sz="1100" b="1" dirty="0">
                <a:hlinkClick r:id="rId3"/>
              </a:rPr>
              <a:t>://</a:t>
            </a:r>
            <a:r>
              <a:rPr lang="en-US" sz="1100" b="1" dirty="0" smtClean="0">
                <a:hlinkClick r:id="rId3"/>
              </a:rPr>
              <a:t>www.tax.ny.gov/pdf/publications/orpts/senior.pdf</a:t>
            </a:r>
            <a:r>
              <a:rPr lang="en-US" sz="1100" b="1" dirty="0" smtClean="0"/>
              <a:t> </a:t>
            </a:r>
            <a:r>
              <a:rPr lang="en-US" sz="1800" b="1" dirty="0" smtClean="0"/>
              <a:t>for more information</a:t>
            </a:r>
            <a:r>
              <a:rPr lang="en-US" sz="1100" b="1" dirty="0" smtClean="0"/>
              <a:t>.</a:t>
            </a:r>
          </a:p>
          <a:p>
            <a:r>
              <a:rPr lang="en-US" sz="1800" b="1" dirty="0"/>
              <a:t>Visit </a:t>
            </a:r>
            <a:r>
              <a:rPr lang="en-US" sz="1200" b="1" dirty="0">
                <a:hlinkClick r:id="rId4"/>
              </a:rPr>
              <a:t>http://</a:t>
            </a:r>
            <a:r>
              <a:rPr lang="en-US" sz="1200" b="1" dirty="0" smtClean="0">
                <a:hlinkClick r:id="rId4"/>
              </a:rPr>
              <a:t>www.tax.ny.gov/pdf/current_forms/orpts/rp467_fill_in.pdf</a:t>
            </a:r>
            <a:r>
              <a:rPr lang="en-US" sz="1800" b="1" dirty="0" smtClean="0"/>
              <a:t> to download the exemption </a:t>
            </a:r>
            <a:r>
              <a:rPr lang="en-US" sz="1800" b="1" u="sng" dirty="0" smtClean="0"/>
              <a:t>first-time</a:t>
            </a:r>
            <a:r>
              <a:rPr lang="en-US" sz="1800" b="1" dirty="0" smtClean="0"/>
              <a:t> application form.</a:t>
            </a:r>
          </a:p>
          <a:p>
            <a:r>
              <a:rPr lang="en-US" sz="1800" b="1" dirty="0"/>
              <a:t>Visit </a:t>
            </a:r>
            <a:r>
              <a:rPr lang="en-US" sz="1200" b="1" dirty="0">
                <a:hlinkClick r:id="rId5"/>
              </a:rPr>
              <a:t>http://</a:t>
            </a:r>
            <a:r>
              <a:rPr lang="en-US" sz="1200" b="1" dirty="0" smtClean="0">
                <a:hlinkClick r:id="rId5"/>
              </a:rPr>
              <a:t>www.tax.ny.gov/pdf/current_forms/orpts/rp467rnw_fill_in.pdf</a:t>
            </a:r>
            <a:r>
              <a:rPr lang="en-US" sz="1200" b="1" dirty="0" smtClean="0"/>
              <a:t>  </a:t>
            </a:r>
            <a:r>
              <a:rPr lang="en-US" sz="1800" b="1" dirty="0"/>
              <a:t>to </a:t>
            </a:r>
            <a:r>
              <a:rPr lang="en-US" sz="1800" b="1" dirty="0" smtClean="0"/>
              <a:t>download the exemption </a:t>
            </a:r>
            <a:r>
              <a:rPr lang="en-US" sz="1800" b="1" u="sng" dirty="0" smtClean="0"/>
              <a:t>renewal</a:t>
            </a:r>
            <a:r>
              <a:rPr lang="en-US" sz="1800" b="1" dirty="0" smtClean="0"/>
              <a:t> application form.</a:t>
            </a:r>
            <a:endParaRPr lang="en-US" b="1" dirty="0"/>
          </a:p>
          <a:p>
            <a:pPr marL="0" indent="0">
              <a:buNone/>
            </a:pPr>
            <a:endParaRPr lang="en-US" dirty="0" smtClean="0"/>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2667000"/>
            <a:ext cx="3733800" cy="190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2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2000" b="-2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p:txBody>
          <a:bodyPr>
            <a:normAutofit/>
          </a:bodyPr>
          <a:lstStyle/>
          <a:p>
            <a:r>
              <a:rPr lang="en-US" u="sng" dirty="0" smtClean="0"/>
              <a:t>Exemption Profiles</a:t>
            </a:r>
            <a:endParaRPr lang="en-US" u="sng" dirty="0"/>
          </a:p>
        </p:txBody>
      </p:sp>
      <p:sp>
        <p:nvSpPr>
          <p:cNvPr id="6" name="Content Placeholder 5"/>
          <p:cNvSpPr>
            <a:spLocks noGrp="1"/>
          </p:cNvSpPr>
          <p:nvPr>
            <p:ph idx="1"/>
          </p:nvPr>
        </p:nvSpPr>
        <p:spPr>
          <a:xfrm>
            <a:off x="457200" y="1524000"/>
            <a:ext cx="8229600" cy="4267200"/>
          </a:xfrm>
        </p:spPr>
        <p:txBody>
          <a:bodyPr>
            <a:normAutofit lnSpcReduction="10000"/>
          </a:bodyPr>
          <a:lstStyle/>
          <a:p>
            <a:pPr marL="0" indent="0">
              <a:buNone/>
            </a:pPr>
            <a:r>
              <a:rPr lang="en-US" u="sng" dirty="0" smtClean="0"/>
              <a:t>Agricultural Land</a:t>
            </a:r>
          </a:p>
          <a:p>
            <a:r>
              <a:rPr lang="en-US" sz="1800" dirty="0"/>
              <a:t>soil </a:t>
            </a:r>
            <a:r>
              <a:rPr lang="en-US" sz="1800" dirty="0" smtClean="0"/>
              <a:t>worksheet, lease </a:t>
            </a:r>
            <a:r>
              <a:rPr lang="en-US" sz="1800" dirty="0"/>
              <a:t>agreement </a:t>
            </a:r>
            <a:r>
              <a:rPr lang="en-US" sz="1800" dirty="0" smtClean="0"/>
              <a:t>are necessary supplements to the exemption form </a:t>
            </a:r>
            <a:r>
              <a:rPr lang="en-US" sz="1800" dirty="0"/>
              <a:t>to calculate amount </a:t>
            </a:r>
            <a:r>
              <a:rPr lang="en-US" sz="1800" dirty="0" smtClean="0"/>
              <a:t>exempt from county </a:t>
            </a:r>
            <a:r>
              <a:rPr lang="en-US" sz="1800" smtClean="0"/>
              <a:t>and town taxes.</a:t>
            </a:r>
            <a:endParaRPr lang="en-US" sz="1800" dirty="0"/>
          </a:p>
          <a:p>
            <a:r>
              <a:rPr lang="en-US" sz="1800" u="sng" dirty="0" smtClean="0"/>
              <a:t>&gt;</a:t>
            </a:r>
            <a:r>
              <a:rPr lang="en-US" sz="1800" dirty="0" smtClean="0"/>
              <a:t> 7 acres used for preceding two years with </a:t>
            </a:r>
            <a:r>
              <a:rPr lang="en-US" sz="1800" u="sng" dirty="0" smtClean="0"/>
              <a:t>&gt;</a:t>
            </a:r>
            <a:r>
              <a:rPr lang="en-US" sz="1800" dirty="0" smtClean="0"/>
              <a:t> $10,000 sales from production of crops, livestock, or livestock products. Annual renewal is required.</a:t>
            </a:r>
          </a:p>
          <a:p>
            <a:r>
              <a:rPr lang="en-US" sz="1800" dirty="0"/>
              <a:t>a</a:t>
            </a:r>
            <a:r>
              <a:rPr lang="en-US" sz="1800" dirty="0" smtClean="0"/>
              <a:t>lso exempt &lt; 7 acres if </a:t>
            </a:r>
            <a:r>
              <a:rPr lang="en-US" sz="1800" u="sng" dirty="0" smtClean="0"/>
              <a:t>&gt;</a:t>
            </a:r>
            <a:r>
              <a:rPr lang="en-US" sz="1800" dirty="0" smtClean="0"/>
              <a:t> $50,000 in sales.</a:t>
            </a:r>
          </a:p>
          <a:p>
            <a:r>
              <a:rPr lang="en-US" sz="1800" dirty="0" smtClean="0"/>
              <a:t>“sales” means gross sales value.</a:t>
            </a:r>
          </a:p>
          <a:p>
            <a:r>
              <a:rPr lang="en-US" sz="1800" dirty="0" smtClean="0"/>
              <a:t>“production” does not include processing or retail of sale items.</a:t>
            </a:r>
          </a:p>
          <a:p>
            <a:r>
              <a:rPr lang="en-US" sz="1800" dirty="0" smtClean="0"/>
              <a:t>Visit </a:t>
            </a:r>
            <a:r>
              <a:rPr lang="en-US" sz="1200" dirty="0">
                <a:hlinkClick r:id="rId3"/>
              </a:rPr>
              <a:t>http://</a:t>
            </a:r>
            <a:r>
              <a:rPr lang="en-US" sz="1200" dirty="0" smtClean="0">
                <a:hlinkClick r:id="rId3"/>
              </a:rPr>
              <a:t>www.tax.ny.gov/research/property/assess/valuation/ag_overview.htm</a:t>
            </a:r>
            <a:r>
              <a:rPr lang="en-US" sz="1200" dirty="0" smtClean="0"/>
              <a:t>  </a:t>
            </a:r>
            <a:r>
              <a:rPr lang="en-US" sz="1800" dirty="0" smtClean="0"/>
              <a:t>for </a:t>
            </a:r>
            <a:r>
              <a:rPr lang="en-US" sz="1800" dirty="0"/>
              <a:t>more information</a:t>
            </a:r>
            <a:r>
              <a:rPr lang="en-US" sz="1800" dirty="0" smtClean="0"/>
              <a:t>.</a:t>
            </a:r>
          </a:p>
          <a:p>
            <a:r>
              <a:rPr lang="en-US" sz="1800" dirty="0"/>
              <a:t>Visit </a:t>
            </a:r>
            <a:r>
              <a:rPr lang="en-US" sz="1200" dirty="0">
                <a:hlinkClick r:id="rId4"/>
              </a:rPr>
              <a:t>http://</a:t>
            </a:r>
            <a:r>
              <a:rPr lang="en-US" sz="1200" dirty="0" smtClean="0">
                <a:hlinkClick r:id="rId4"/>
              </a:rPr>
              <a:t>www.tax.ny.gov/pdf/current_forms/orpts/rp305_fill_in.pdf</a:t>
            </a:r>
            <a:r>
              <a:rPr lang="en-US" sz="1200" dirty="0" smtClean="0"/>
              <a:t>  </a:t>
            </a:r>
            <a:r>
              <a:rPr lang="en-US" sz="1800" dirty="0"/>
              <a:t>to </a:t>
            </a:r>
            <a:r>
              <a:rPr lang="en-US" sz="1800" dirty="0" smtClean="0"/>
              <a:t>download the exemption </a:t>
            </a:r>
            <a:r>
              <a:rPr lang="en-US" sz="1800" u="sng" dirty="0"/>
              <a:t>first-time </a:t>
            </a:r>
            <a:r>
              <a:rPr lang="en-US" sz="1800" dirty="0"/>
              <a:t>application</a:t>
            </a:r>
            <a:r>
              <a:rPr lang="en-US" sz="1800" dirty="0" smtClean="0"/>
              <a:t> form.</a:t>
            </a:r>
          </a:p>
          <a:p>
            <a:r>
              <a:rPr lang="en-US" sz="1800" dirty="0"/>
              <a:t>Visit </a:t>
            </a:r>
            <a:r>
              <a:rPr lang="en-US" sz="1200" dirty="0">
                <a:hlinkClick r:id="rId5"/>
              </a:rPr>
              <a:t>http://</a:t>
            </a:r>
            <a:r>
              <a:rPr lang="en-US" sz="1200" dirty="0" smtClean="0">
                <a:hlinkClick r:id="rId5"/>
              </a:rPr>
              <a:t>www.tax.ny.gov/pdf/current_forms/orpts/rp305r_fill_in.pdf</a:t>
            </a:r>
            <a:r>
              <a:rPr lang="en-US" sz="1200" dirty="0" smtClean="0"/>
              <a:t> </a:t>
            </a:r>
            <a:r>
              <a:rPr lang="en-US" sz="1800" dirty="0" smtClean="0"/>
              <a:t>to download the exemption </a:t>
            </a:r>
            <a:r>
              <a:rPr lang="en-US" sz="1800" u="sng" dirty="0"/>
              <a:t>renewal </a:t>
            </a:r>
            <a:r>
              <a:rPr lang="en-US" sz="1800" dirty="0"/>
              <a:t>application</a:t>
            </a:r>
            <a:r>
              <a:rPr lang="en-US" sz="1800" dirty="0" smtClean="0"/>
              <a:t> form.</a:t>
            </a:r>
            <a:endParaRPr lang="en-US" sz="1800"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00944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2000" b="-2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5" name="Title 4"/>
          <p:cNvSpPr>
            <a:spLocks noGrp="1"/>
          </p:cNvSpPr>
          <p:nvPr>
            <p:ph type="title"/>
          </p:nvPr>
        </p:nvSpPr>
        <p:spPr/>
        <p:txBody>
          <a:bodyPr>
            <a:normAutofit/>
          </a:bodyPr>
          <a:lstStyle/>
          <a:p>
            <a:r>
              <a:rPr lang="en-US" u="sng" dirty="0" smtClean="0"/>
              <a:t>Exemption Profiles</a:t>
            </a:r>
            <a:endParaRPr lang="en-US" u="sng" dirty="0"/>
          </a:p>
        </p:txBody>
      </p:sp>
      <p:sp>
        <p:nvSpPr>
          <p:cNvPr id="6" name="Content Placeholder 5"/>
          <p:cNvSpPr>
            <a:spLocks noGrp="1"/>
          </p:cNvSpPr>
          <p:nvPr>
            <p:ph idx="1"/>
          </p:nvPr>
        </p:nvSpPr>
        <p:spPr>
          <a:xfrm>
            <a:off x="457200" y="1524001"/>
            <a:ext cx="8229600" cy="2667000"/>
          </a:xfrm>
        </p:spPr>
        <p:txBody>
          <a:bodyPr>
            <a:normAutofit fontScale="92500" lnSpcReduction="20000"/>
          </a:bodyPr>
          <a:lstStyle/>
          <a:p>
            <a:pPr marL="0" indent="0">
              <a:buNone/>
            </a:pPr>
            <a:r>
              <a:rPr lang="en-US" b="1" u="sng" dirty="0" smtClean="0"/>
              <a:t>Agricultural Building</a:t>
            </a:r>
            <a:endParaRPr lang="en-US" b="1" dirty="0" smtClean="0"/>
          </a:p>
          <a:p>
            <a:r>
              <a:rPr lang="en-US" sz="1800" b="1" dirty="0"/>
              <a:t>a</a:t>
            </a:r>
            <a:r>
              <a:rPr lang="en-US" sz="1800" b="1" dirty="0" smtClean="0"/>
              <a:t> </a:t>
            </a:r>
            <a:r>
              <a:rPr lang="en-US" sz="1800" b="1" dirty="0"/>
              <a:t>building essential to agricultural or horticultural </a:t>
            </a:r>
            <a:r>
              <a:rPr lang="en-US" sz="1800" b="1" dirty="0" smtClean="0"/>
              <a:t>purposes, built within the last year, is exempt from </a:t>
            </a:r>
            <a:r>
              <a:rPr lang="en-US" sz="1800" b="1" dirty="0" smtClean="0"/>
              <a:t>county and </a:t>
            </a:r>
            <a:r>
              <a:rPr lang="en-US" sz="1800" b="1" dirty="0" smtClean="0"/>
              <a:t>town </a:t>
            </a:r>
            <a:r>
              <a:rPr lang="en-US" sz="1800" b="1" dirty="0" smtClean="0"/>
              <a:t>taxes for </a:t>
            </a:r>
            <a:r>
              <a:rPr lang="en-US" sz="1800" b="1" dirty="0" smtClean="0"/>
              <a:t>the first 10 years.</a:t>
            </a:r>
          </a:p>
          <a:p>
            <a:r>
              <a:rPr lang="en-US" sz="1800" b="1" dirty="0" smtClean="0"/>
              <a:t>land devoted to agricultural and horticultural purposes and cannot be &lt; 5 acres.</a:t>
            </a:r>
          </a:p>
          <a:p>
            <a:r>
              <a:rPr lang="en-US" sz="1800" b="1" dirty="0" smtClean="0"/>
              <a:t>this </a:t>
            </a:r>
            <a:r>
              <a:rPr lang="en-US" sz="1800" b="1" dirty="0"/>
              <a:t>exemption does </a:t>
            </a:r>
            <a:r>
              <a:rPr lang="en-US" sz="1800" b="1" u="sng" dirty="0"/>
              <a:t>not</a:t>
            </a:r>
            <a:r>
              <a:rPr lang="en-US" sz="1800" b="1" dirty="0"/>
              <a:t> apply to farm silos, bulk milk tanks and coolers, farm feed grain storage bins and commodity sheds</a:t>
            </a:r>
            <a:r>
              <a:rPr lang="en-US" sz="1800" b="1" dirty="0" smtClean="0"/>
              <a:t>, </a:t>
            </a:r>
            <a:r>
              <a:rPr lang="en-US" sz="1800" b="1" dirty="0"/>
              <a:t>manure storage and handling </a:t>
            </a:r>
            <a:r>
              <a:rPr lang="en-US" sz="1800" b="1" dirty="0" smtClean="0"/>
              <a:t>facilities, or </a:t>
            </a:r>
            <a:r>
              <a:rPr lang="en-US" sz="1800" b="1" dirty="0"/>
              <a:t>temporary </a:t>
            </a:r>
            <a:r>
              <a:rPr lang="en-US" sz="1800" b="1" dirty="0" smtClean="0"/>
              <a:t>greenhouses. These are eligible for exemption under other programs.</a:t>
            </a:r>
          </a:p>
          <a:p>
            <a:r>
              <a:rPr lang="en-US" sz="1800" b="1" dirty="0" smtClean="0"/>
              <a:t>Visit </a:t>
            </a:r>
            <a:r>
              <a:rPr lang="en-US" sz="1200" b="1" dirty="0">
                <a:hlinkClick r:id="rId3"/>
              </a:rPr>
              <a:t>http://www.tax.ny.gov/pdf/publications/orpts/farmbuilding.pdf</a:t>
            </a:r>
            <a:r>
              <a:rPr lang="en-US" sz="1200" b="1" dirty="0"/>
              <a:t> </a:t>
            </a:r>
            <a:r>
              <a:rPr lang="en-US" sz="1800" b="1" dirty="0" smtClean="0"/>
              <a:t>for </a:t>
            </a:r>
            <a:r>
              <a:rPr lang="en-US" sz="1800" b="1" dirty="0"/>
              <a:t>more information</a:t>
            </a:r>
            <a:r>
              <a:rPr lang="en-US" sz="1800" b="1" dirty="0" smtClean="0"/>
              <a:t>.</a:t>
            </a:r>
          </a:p>
          <a:p>
            <a:r>
              <a:rPr lang="en-US" sz="1800" b="1" dirty="0"/>
              <a:t>Visit </a:t>
            </a:r>
            <a:r>
              <a:rPr lang="en-US" sz="1200" b="1" dirty="0">
                <a:hlinkClick r:id="rId4"/>
              </a:rPr>
              <a:t>http://</a:t>
            </a:r>
            <a:r>
              <a:rPr lang="en-US" sz="1200" b="1" dirty="0" smtClean="0">
                <a:hlinkClick r:id="rId4"/>
              </a:rPr>
              <a:t>www.tax.ny.gov/pdf/current_forms/orpts/rp483_fill_in.pdf</a:t>
            </a:r>
            <a:r>
              <a:rPr lang="en-US" sz="1200" b="1" dirty="0" smtClean="0"/>
              <a:t> </a:t>
            </a:r>
            <a:r>
              <a:rPr lang="en-US" sz="1800" b="1" dirty="0" smtClean="0"/>
              <a:t> to download the exemption application form.</a:t>
            </a:r>
            <a:endParaRPr lang="en-US" sz="1800" b="1" dirty="0"/>
          </a:p>
          <a:p>
            <a:endParaRPr lang="en-US" dirty="0"/>
          </a:p>
          <a:p>
            <a:pPr marL="0" indent="0">
              <a:buNone/>
            </a:pPr>
            <a:endParaRPr lang="en-US" dirty="0" smtClean="0"/>
          </a:p>
        </p:txBody>
      </p:sp>
    </p:spTree>
    <p:extLst>
      <p:ext uri="{BB962C8B-B14F-4D97-AF65-F5344CB8AC3E}">
        <p14:creationId xmlns:p14="http://schemas.microsoft.com/office/powerpoint/2010/main" val="419109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1086</Words>
  <Application>Microsoft Office PowerPoint</Application>
  <PresentationFormat>On-screen Show (4:3)</PresentationFormat>
  <Paragraphs>107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Property Tax  Exemptions</vt:lpstr>
      <vt:lpstr>What exemptions are available?</vt:lpstr>
      <vt:lpstr>Exemption Qualification Overviews</vt:lpstr>
      <vt:lpstr>Exemption Profiles</vt:lpstr>
      <vt:lpstr>Exemption Profiles</vt:lpstr>
      <vt:lpstr>Exemption Profiles</vt:lpstr>
      <vt:lpstr>Exemption Profiles</vt:lpstr>
      <vt:lpstr>Exemption Profiles</vt:lpstr>
      <vt:lpstr>Exemption Profiles</vt:lpstr>
      <vt:lpstr>Exemption Profiles</vt:lpstr>
      <vt:lpstr>Exemption Profiles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Tax  Exemptions</dc:title>
  <dc:creator/>
  <cp:lastModifiedBy>assessor</cp:lastModifiedBy>
  <cp:revision>89</cp:revision>
  <dcterms:created xsi:type="dcterms:W3CDTF">2006-08-16T00:00:00Z</dcterms:created>
  <dcterms:modified xsi:type="dcterms:W3CDTF">2013-11-06T20:26:25Z</dcterms:modified>
</cp:coreProperties>
</file>